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无志向</c:v>
                </c:pt>
              </c:strCache>
            </c:strRef>
          </c:tx>
          <c:spPr>
            <a:ln w="25400">
              <a:solidFill>
                <a:srgbClr val="B42318"/>
              </a:solidFill>
            </a:ln>
          </c:spPr>
          <c:cat>
            <c:strRef>
              <c:f>Sheet1!$A$2:$A$9</c:f>
              <c:strCache>
                <c:ptCount val="8"/>
                <c:pt idx="0">
                  <c:v>1年</c:v>
                </c:pt>
                <c:pt idx="1">
                  <c:v>2年</c:v>
                </c:pt>
                <c:pt idx="2">
                  <c:v>3年</c:v>
                </c:pt>
                <c:pt idx="3">
                  <c:v>4年</c:v>
                </c:pt>
                <c:pt idx="4">
                  <c:v>5年</c:v>
                </c:pt>
                <c:pt idx="5">
                  <c:v>6年</c:v>
                </c:pt>
                <c:pt idx="6">
                  <c:v>7年</c:v>
                </c:pt>
                <c:pt idx="7">
                  <c:v>8年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10</c:v>
                </c:pt>
                <c:pt idx="1">
                  <c:v>20</c:v>
                </c:pt>
                <c:pt idx="2">
                  <c:v>30</c:v>
                </c:pt>
                <c:pt idx="3">
                  <c:v>40</c:v>
                </c:pt>
                <c:pt idx="4">
                  <c:v>50</c:v>
                </c:pt>
                <c:pt idx="5">
                  <c:v>60</c:v>
                </c:pt>
                <c:pt idx="6">
                  <c:v>70</c:v>
                </c:pt>
                <c:pt idx="7">
                  <c:v>80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有志向</c:v>
                </c:pt>
              </c:strCache>
            </c:strRef>
          </c:tx>
          <c:spPr>
            <a:ln w="25400">
              <a:solidFill>
                <a:srgbClr val="13795B"/>
              </a:solidFill>
            </a:ln>
          </c:spPr>
          <c:cat>
            <c:strRef>
              <c:f>Sheet1!$A$2:$A$9</c:f>
              <c:strCache>
                <c:ptCount val="8"/>
                <c:pt idx="0">
                  <c:v>1年</c:v>
                </c:pt>
                <c:pt idx="1">
                  <c:v>2年</c:v>
                </c:pt>
                <c:pt idx="2">
                  <c:v>3年</c:v>
                </c:pt>
                <c:pt idx="3">
                  <c:v>4年</c:v>
                </c:pt>
                <c:pt idx="4">
                  <c:v>5年</c:v>
                </c:pt>
                <c:pt idx="5">
                  <c:v>6年</c:v>
                </c:pt>
                <c:pt idx="6">
                  <c:v>7年</c:v>
                </c:pt>
                <c:pt idx="7">
                  <c:v>8年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8</c:v>
                </c:pt>
                <c:pt idx="1">
                  <c:v>16</c:v>
                </c:pt>
                <c:pt idx="2">
                  <c:v>28</c:v>
                </c:pt>
                <c:pt idx="3">
                  <c:v>45</c:v>
                </c:pt>
                <c:pt idx="4">
                  <c:v>70</c:v>
                </c:pt>
                <c:pt idx="5">
                  <c:v>110</c:v>
                </c:pt>
                <c:pt idx="6">
                  <c:v>170</c:v>
                </c:pt>
                <c:pt idx="7">
                  <c:v>260</c:v>
                </c:pt>
              </c:numCache>
            </c:numRef>
          </c:val>
          <c:smooth val="0"/>
        </c:ser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majorTickMark val="out"/>
        <c:minorTickMark val="none"/>
        <c:tickLblPos val="nextTo"/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/>
        <c:delete val="0"/>
        <c:axPos val="l"/>
        <c:majorGridlines/>
        <c:majorTickMark val="out"/>
        <c:minorTickMark val="none"/>
        <c:tickLblPos val="nextTo"/>
        <c:crossAx val="2118791784"/>
        <c:crosses val="autoZero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148840"/>
            <a:ext cx="10362895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600" b="1">
                <a:solidFill>
                  <a:srgbClr val="FFFFFF"/>
                </a:solidFill>
                <a:latin typeface="微软雅黑"/>
              </a:defRPr>
            </a:pPr>
            <a:r>
              <a:t>立大志</a:t>
            </a:r>
          </a:p>
        </p:txBody>
      </p:sp>
      <p:sp>
        <p:nvSpPr>
          <p:cNvPr id="3" name="Rectangle 2"/>
          <p:cNvSpPr/>
          <p:nvPr/>
        </p:nvSpPr>
        <p:spPr>
          <a:xfrm>
            <a:off x="2438339" y="3017520"/>
            <a:ext cx="7315017" cy="254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3200400"/>
            <a:ext cx="1036289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100" b="0">
                <a:solidFill>
                  <a:srgbClr val="DADAE2"/>
                </a:solidFill>
                <a:latin typeface="微软雅黑"/>
              </a:defRPr>
            </a:pPr>
            <a:r>
              <a:t>从认知科学看创新力的来源 · 下篇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097280" y="73152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3795B"/>
                </a:solidFill>
                <a:latin typeface="微软雅黑"/>
              </a:defRPr>
            </a:pPr>
            <a:r>
              <a:t>下篇·引入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97280" y="100584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有志向 vs 没有志向的孩子</a:t>
            </a:r>
          </a:p>
        </p:txBody>
      </p:sp>
      <p:sp>
        <p:nvSpPr>
          <p:cNvPr id="4" name="Rectangle 3"/>
          <p:cNvSpPr/>
          <p:nvPr/>
        </p:nvSpPr>
        <p:spPr>
          <a:xfrm>
            <a:off x="1097280" y="1554480"/>
            <a:ext cx="9753356" cy="254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1828800"/>
            <a:ext cx="10058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"/>
              </a:spcAft>
            </a:pPr>
            <a:r>
              <a:t>•  上篇：破了创新力的三大误区——不是天生、不是胡思乱想、不是上课训练</a:t>
            </a:r>
          </a:p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"/>
              </a:spcAft>
            </a:pPr>
            <a:r>
              <a:t>•  中篇：建立了“提问→深度→进步→志向”的完整认知链条</a:t>
            </a:r>
          </a:p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"/>
              </a:spcAft>
            </a:pPr>
            <a:r>
              <a:t>•  本篇：三个维度直观对比——有志向和没有志向的孩子，差别到底多大</a:t>
            </a:r>
          </a:p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"/>
              </a:spcAft>
            </a:pPr>
            <a:r>
              <a:rPr sz="2200" b="0">
                <a:solidFill>
                  <a:srgbClr val="1E293B"/>
                </a:solidFill>
                <a:latin typeface="微软雅黑"/>
              </a:rPr>
              <a:t>•  </a:t>
            </a:r>
            <a:r>
              <a:rPr sz="2200" b="0">
                <a:solidFill>
                  <a:srgbClr val="1E293B"/>
                </a:solidFill>
                <a:latin typeface="微软雅黑"/>
              </a:rPr>
              <a:t>核心问题：差距不在“脑子快不快”，在有没有那个让他愿意</a:t>
            </a:r>
            <a:r>
              <a:rPr sz="2200" b="0">
                <a:solidFill>
                  <a:srgbClr val="B7791F"/>
                </a:solidFill>
                <a:latin typeface="微软雅黑"/>
              </a:rPr>
              <a:t>待住</a:t>
            </a:r>
            <a:r>
              <a:rPr sz="2200" b="0">
                <a:solidFill>
                  <a:srgbClr val="1E293B"/>
                </a:solidFill>
                <a:latin typeface="微软雅黑"/>
              </a:rPr>
              <a:t>的东西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097280" y="73152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B42318"/>
                </a:solidFill>
                <a:latin typeface="微软雅黑"/>
              </a:defRPr>
            </a:pPr>
            <a:r>
              <a:t>对比一·问题质量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97280" y="100584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他问的问题，暴露了他的深度</a:t>
            </a:r>
          </a:p>
        </p:txBody>
      </p:sp>
      <p:sp>
        <p:nvSpPr>
          <p:cNvPr id="4" name="Rectangle 3"/>
          <p:cNvSpPr/>
          <p:nvPr/>
        </p:nvSpPr>
        <p:spPr>
          <a:xfrm>
            <a:off x="1097280" y="1554480"/>
            <a:ext cx="9753356" cy="254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097280" y="1828800"/>
            <a:ext cx="38100" cy="256032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234440" y="182880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B42318"/>
                </a:solidFill>
                <a:latin typeface="微软雅黑"/>
              </a:defRPr>
            </a:pPr>
            <a:r>
              <a:t>没有志向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34440" y="2194560"/>
            <a:ext cx="4114800" cy="2103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"/>
              </a:spcAft>
            </a:pPr>
            <a:r>
              <a:t>“这个有答案吗？老师讲过吗？标准解法是什么？”</a:t>
            </a:r>
          </a:p>
          <a:p>
            <a:pPr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"/>
              </a:spcAft>
            </a:pPr>
            <a:r>
              <a:t>永远在找“已有的”</a:t>
            </a:r>
          </a:p>
        </p:txBody>
      </p:sp>
      <p:sp>
        <p:nvSpPr>
          <p:cNvPr id="8" name="Rectangle 7"/>
          <p:cNvSpPr/>
          <p:nvPr/>
        </p:nvSpPr>
        <p:spPr>
          <a:xfrm>
            <a:off x="6492240" y="1828800"/>
            <a:ext cx="38100" cy="256032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629400" y="182880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13795B"/>
                </a:solidFill>
                <a:latin typeface="微软雅黑"/>
              </a:defRPr>
            </a:pPr>
            <a:r>
              <a:t>有志向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29400" y="2194560"/>
            <a:ext cx="4114800" cy="2103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"/>
              </a:spcAft>
            </a:pPr>
            <a:r>
              <a:t>“这个和我知道的有什么不同？不按常规走会怎样？”</a:t>
            </a:r>
          </a:p>
          <a:p>
            <a:pPr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"/>
              </a:spcAft>
            </a:pPr>
            <a:r>
              <a:t>永远在探索“未有的”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97280" y="4526280"/>
            <a:ext cx="10058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"/>
              </a:spcAft>
            </a:pPr>
            <a:r>
              <a:t>•  一个找“标准答案”，一个找“可能方向”</a:t>
            </a:r>
          </a:p>
          <a:p>
            <a:pPr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"/>
              </a:spcAft>
            </a:pPr>
            <a:r>
              <a:t>•  问题的质量，直接反映一个人在该领域待了多久、挖了多深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097280" y="73152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B42318"/>
                </a:solidFill>
                <a:latin typeface="微软雅黑"/>
              </a:defRPr>
            </a:pPr>
            <a:r>
              <a:t>对比二·瓶颈反应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97280" y="100584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卡住的时候，差距最大</a:t>
            </a:r>
          </a:p>
        </p:txBody>
      </p:sp>
      <p:sp>
        <p:nvSpPr>
          <p:cNvPr id="4" name="Rectangle 3"/>
          <p:cNvSpPr/>
          <p:nvPr/>
        </p:nvSpPr>
        <p:spPr>
          <a:xfrm>
            <a:off x="1097280" y="1554480"/>
            <a:ext cx="9753356" cy="254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097280" y="1828800"/>
            <a:ext cx="38100" cy="256032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234440" y="182880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B42318"/>
                </a:solidFill>
                <a:latin typeface="微软雅黑"/>
              </a:defRPr>
            </a:pPr>
            <a:r>
              <a:t>没有志向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34440" y="2194560"/>
            <a:ext cx="4114800" cy="2103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"/>
              </a:spcAft>
            </a:pPr>
            <a:r>
              <a:t>卡住→“太难了，我换一个吧”</a:t>
            </a:r>
          </a:p>
          <a:p>
            <a:pPr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"/>
              </a:spcAft>
            </a:pPr>
            <a:r>
              <a:t>永远在浅水区徘徊，从未体验“挖穿”</a:t>
            </a:r>
          </a:p>
        </p:txBody>
      </p:sp>
      <p:sp>
        <p:nvSpPr>
          <p:cNvPr id="8" name="Rectangle 7"/>
          <p:cNvSpPr/>
          <p:nvPr/>
        </p:nvSpPr>
        <p:spPr>
          <a:xfrm>
            <a:off x="6492240" y="1828800"/>
            <a:ext cx="38100" cy="256032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629400" y="182880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13795B"/>
                </a:solidFill>
                <a:latin typeface="微软雅黑"/>
              </a:defRPr>
            </a:pPr>
            <a:r>
              <a:t>有志向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29400" y="2194560"/>
            <a:ext cx="4114800" cy="2103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"/>
              </a:spcAft>
            </a:pPr>
            <a:r>
              <a:t>卡住→“这里一定有我还不知道的东西”</a:t>
            </a:r>
          </a:p>
          <a:p>
            <a:pPr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"/>
              </a:spcAft>
            </a:pPr>
            <a:r>
              <a:t>留在原地继续深挖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97280" y="4526280"/>
            <a:ext cx="10058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"/>
              </a:spcAft>
            </a:pPr>
            <a:r>
              <a:t>•  真正的机会不在“大家都知道的地方”，在</a:t>
            </a:r>
            <a:r>
              <a:rPr sz="2200" b="0">
                <a:solidFill>
                  <a:srgbClr val="B7791F"/>
                </a:solidFill>
                <a:latin typeface="微软雅黑"/>
              </a:rPr>
              <a:t>“别人挖不下去的地方”</a:t>
            </a:r>
          </a:p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"/>
              </a:spcAft>
            </a:pPr>
            <a:r>
              <a:t>•  一个遇到瓶颈就放弃，一个遇到瓶颈就深挖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097280" y="73152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B42318"/>
                </a:solidFill>
                <a:latin typeface="微软雅黑"/>
              </a:defRPr>
            </a:pPr>
            <a:r>
              <a:t>对比三·能力曲线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97280" y="100584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十年之后，差距是指数级的</a:t>
            </a:r>
          </a:p>
        </p:txBody>
      </p:sp>
      <p:sp>
        <p:nvSpPr>
          <p:cNvPr id="4" name="Rectangle 3"/>
          <p:cNvSpPr/>
          <p:nvPr/>
        </p:nvSpPr>
        <p:spPr>
          <a:xfrm>
            <a:off x="1097280" y="1554480"/>
            <a:ext cx="9753356" cy="254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097280" y="1828800"/>
            <a:ext cx="38100" cy="137160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234440" y="1828800"/>
            <a:ext cx="4114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B42318"/>
                </a:solidFill>
                <a:latin typeface="微软雅黑"/>
              </a:defRPr>
            </a:pPr>
            <a:r>
              <a:t>没有志向·加法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34440" y="2194560"/>
            <a:ext cx="4114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"/>
              </a:spcAft>
            </a:pPr>
            <a:r>
              <a:t>学一点加一点，频繁换方向</a:t>
            </a:r>
          </a:p>
          <a:p>
            <a:pPr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"/>
              </a:spcAft>
            </a:pPr>
            <a:r>
              <a:t>攒了一堆“入门经验”</a:t>
            </a:r>
          </a:p>
        </p:txBody>
      </p:sp>
      <p:sp>
        <p:nvSpPr>
          <p:cNvPr id="8" name="Rectangle 7"/>
          <p:cNvSpPr/>
          <p:nvPr/>
        </p:nvSpPr>
        <p:spPr>
          <a:xfrm>
            <a:off x="6492240" y="1828800"/>
            <a:ext cx="38100" cy="137160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629400" y="1828800"/>
            <a:ext cx="4114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13795B"/>
                </a:solidFill>
                <a:latin typeface="微软雅黑"/>
              </a:defRPr>
            </a:pPr>
            <a:r>
              <a:t>有志向·乘法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29400" y="2194560"/>
            <a:ext cx="4114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"/>
              </a:spcAft>
            </a:pPr>
            <a:r>
              <a:t>前三年慢，跨过瓶颈后像竹子破土快速生长</a:t>
            </a:r>
          </a:p>
          <a:p>
            <a:pPr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"/>
              </a:spcAft>
            </a:pPr>
            <a:r>
              <a:t>所有积累互相关联支撑，在某一刻“爆发”新东西</a:t>
            </a:r>
          </a:p>
        </p:txBody>
      </p:sp>
      <p:graphicFrame>
        <p:nvGraphicFramePr>
          <p:cNvPr id="11" name="Chart 10"/>
          <p:cNvGraphicFramePr>
            <a:graphicFrameLocks noGrp="1"/>
          </p:cNvGraphicFramePr>
          <p:nvPr/>
        </p:nvGraphicFramePr>
        <p:xfrm>
          <a:off x="2743131" y="3474720"/>
          <a:ext cx="6705432" cy="164592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097280" y="525780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"/>
              </a:spcAft>
            </a:pPr>
            <a:r>
              <a:rPr sz="2200" b="0">
                <a:solidFill>
                  <a:srgbClr val="1E293B"/>
                </a:solidFill>
                <a:latin typeface="微软雅黑"/>
              </a:rPr>
              <a:t>•  这是创新力的复利</a:t>
            </a:r>
          </a:p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"/>
              </a:spcAft>
            </a:pPr>
            <a:r>
              <a:rPr sz="2200" b="0">
                <a:solidFill>
                  <a:srgbClr val="1E293B"/>
                </a:solidFill>
                <a:latin typeface="微软雅黑"/>
              </a:rPr>
              <a:t>•  平缳曲线 vs 指数曲线：比的是</a:t>
            </a:r>
            <a:r>
              <a:rPr sz="2200" b="0">
                <a:solidFill>
                  <a:srgbClr val="B7791F"/>
                </a:solidFill>
                <a:latin typeface="微软雅黑"/>
              </a:rPr>
              <a:t>待住</a:t>
            </a:r>
            <a:r>
              <a:rPr sz="2200" b="0">
                <a:solidFill>
                  <a:srgbClr val="1E293B"/>
                </a:solidFill>
                <a:latin typeface="微软雅黑"/>
              </a:rPr>
              <a:t>的能力，不是起点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097280" y="73152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B42318"/>
                </a:solidFill>
                <a:latin typeface="微软雅黑"/>
              </a:defRPr>
            </a:pPr>
            <a:r>
              <a:t>反证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97280" y="100584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聪明 ≠ 有创新力</a:t>
            </a:r>
          </a:p>
        </p:txBody>
      </p:sp>
      <p:sp>
        <p:nvSpPr>
          <p:cNvPr id="4" name="Rectangle 3"/>
          <p:cNvSpPr/>
          <p:nvPr/>
        </p:nvSpPr>
        <p:spPr>
          <a:xfrm>
            <a:off x="1097280" y="1554480"/>
            <a:ext cx="9753356" cy="254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1828800"/>
            <a:ext cx="10058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"/>
              </a:spcAft>
            </a:pPr>
            <a:r>
              <a:t>•  没有志向的孩子，今天看起来聪明、想法多——让他想一个不一样的，他也能想出来</a:t>
            </a:r>
          </a:p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"/>
              </a:spcAft>
            </a:pPr>
            <a:r>
              <a:rPr sz="2200" b="0">
                <a:solidFill>
                  <a:srgbClr val="1E293B"/>
                </a:solidFill>
                <a:latin typeface="微软雅黑"/>
              </a:rPr>
              <a:t>•  但那些只是</a:t>
            </a:r>
            <a:r>
              <a:rPr sz="2200" b="0">
                <a:solidFill>
                  <a:srgbClr val="B42318"/>
                </a:solidFill>
                <a:latin typeface="微软雅黑"/>
              </a:rPr>
              <a:t>“不同的想法”</a:t>
            </a:r>
            <a:r>
              <a:rPr sz="2200" b="0">
                <a:solidFill>
                  <a:srgbClr val="1E293B"/>
                </a:solidFill>
                <a:latin typeface="微软雅黑"/>
              </a:rPr>
              <a:t>，不是</a:t>
            </a:r>
            <a:r>
              <a:rPr sz="2200" b="0">
                <a:solidFill>
                  <a:srgbClr val="13795B"/>
                </a:solidFill>
                <a:latin typeface="微软雅黑"/>
              </a:rPr>
              <a:t>“新的洞察”</a:t>
            </a:r>
          </a:p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"/>
              </a:spcAft>
            </a:pPr>
            <a:r>
              <a:t>•  洞察需要深度，深度需要长期待住——没有志向的人，待不住</a:t>
            </a:r>
          </a:p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"/>
              </a:spcAft>
            </a:pPr>
            <a:r>
              <a:rPr sz="2200" b="0">
                <a:solidFill>
                  <a:srgbClr val="1E293B"/>
                </a:solidFill>
                <a:latin typeface="微软雅黑"/>
              </a:rPr>
              <a:t>•  脑子快≠创新力强，真正拉开差距的是“</a:t>
            </a:r>
            <a:r>
              <a:rPr sz="2200" b="0">
                <a:solidFill>
                  <a:srgbClr val="B7791F"/>
                </a:solidFill>
                <a:latin typeface="微软雅黑"/>
              </a:rPr>
              <a:t>在一个方向上待住的时间</a:t>
            </a:r>
            <a:r>
              <a:rPr sz="2200" b="0">
                <a:solidFill>
                  <a:srgbClr val="1E293B"/>
                </a:solidFill>
                <a:latin typeface="微软雅黑"/>
              </a:rPr>
              <a:t>”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097280" y="73152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3795B"/>
                </a:solidFill>
                <a:latin typeface="微软雅黑"/>
              </a:defRPr>
            </a:pPr>
            <a:r>
              <a:t>总结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97280" y="100584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那幅画面，现在你懂了</a:t>
            </a:r>
          </a:p>
        </p:txBody>
      </p:sp>
      <p:sp>
        <p:nvSpPr>
          <p:cNvPr id="4" name="Rectangle 3"/>
          <p:cNvSpPr/>
          <p:nvPr/>
        </p:nvSpPr>
        <p:spPr>
          <a:xfrm>
            <a:off x="1097280" y="1554480"/>
            <a:ext cx="9753356" cy="254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1828800"/>
            <a:ext cx="10058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"/>
              </a:spcAft>
            </a:pPr>
            <a:r>
              <a:rPr sz="1600" b="0">
                <a:solidFill>
                  <a:srgbClr val="13795B"/>
                </a:solidFill>
                <a:latin typeface="微软雅黑"/>
              </a:rPr>
              <a:t>●  </a:t>
            </a:r>
            <a:r>
              <a:rPr sz="2200" b="0">
                <a:solidFill>
                  <a:srgbClr val="1E293B"/>
                </a:solidFill>
                <a:latin typeface="微软雅黑"/>
              </a:rPr>
              <a:t>面对陌生问题能自己拆解、提问、找路的孩子</a:t>
            </a:r>
          </a:p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"/>
              </a:spcAft>
            </a:pPr>
            <a:r>
              <a:rPr sz="1600" b="0">
                <a:solidFill>
                  <a:srgbClr val="B42318"/>
                </a:solidFill>
                <a:latin typeface="微软雅黑"/>
              </a:rPr>
              <a:t>●  </a:t>
            </a:r>
            <a:r>
              <a:rPr sz="2200" b="0">
                <a:solidFill>
                  <a:srgbClr val="1E293B"/>
                </a:solidFill>
                <a:latin typeface="微软雅黑"/>
              </a:rPr>
              <a:t>vs 遇到陌生问题就卡住、只会等答案的孩子</a:t>
            </a:r>
          </a:p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"/>
              </a:spcAft>
            </a:pPr>
            <a:r>
              <a:t>•  差距从来不在“脑子快不快”，在有没有那个让他愿意“待住”的东西</a:t>
            </a:r>
          </a:p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rPr sz="2200" b="0">
                <a:solidFill>
                  <a:srgbClr val="1E293B"/>
                </a:solidFill>
                <a:latin typeface="微软雅黑"/>
              </a:rPr>
              <a:t>•  那个东西，就是</a:t>
            </a:r>
          </a:p>
          <a:p>
            <a:pPr algn="r">
              <a:defRPr sz="2800" b="1">
                <a:solidFill>
                  <a:srgbClr val="B7791F"/>
                </a:solidFill>
                <a:latin typeface="微软雅黑"/>
              </a:defRPr>
              <a:lnSpc>
                <a:spcPct val="160000"/>
              </a:lnSpc>
            </a:pPr>
            <a:r>
              <a:t>志向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3047923" y="1920240"/>
            <a:ext cx="6095847" cy="254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371600" y="2240280"/>
            <a:ext cx="9448495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微软雅黑"/>
              </a:defRPr>
              <a:lnSpc>
                <a:spcPct val="180000"/>
              </a:lnSpc>
            </a:pPr>
            <a:r>
              <a:t>创新力不是天生的。</a:t>
            </a:r>
          </a:p>
          <a:p>
            <a:pPr algn="ctr">
              <a:defRPr b="1" sz="2800">
                <a:solidFill>
                  <a:srgbClr val="B7791F"/>
                </a:solidFill>
                <a:latin typeface="微软雅黑"/>
              </a:defRPr>
              <a:lnSpc>
                <a:spcPct val="180000"/>
              </a:lnSpc>
            </a:pPr>
            <a:r>
              <a:t>它是在“我非要挖穿这条路”的信念下，</a:t>
            </a:r>
          </a:p>
          <a:p>
            <a:pPr algn="ctr">
              <a:defRPr b="1" sz="2800">
                <a:solidFill>
                  <a:srgbClr val="B7791F"/>
                </a:solidFill>
                <a:latin typeface="微软雅黑"/>
              </a:defRPr>
              <a:lnSpc>
                <a:spcPct val="180000"/>
              </a:lnSpc>
            </a:pPr>
            <a:r>
              <a:t>一次又一次刻意进步的总和。</a:t>
            </a:r>
          </a:p>
          <a:p>
            <a:pPr algn="ctr">
              <a:defRPr b="1">
                <a:solidFill>
                  <a:srgbClr val="B7791F"/>
                </a:solidFill>
                <a:latin typeface="微软雅黑"/>
              </a:defRPr>
              <a:lnSpc>
                <a:spcPct val="180000"/>
              </a:lnSpc>
            </a:pPr>
            <a:r>
              <a:rPr sz="2800" b="1">
                <a:solidFill>
                  <a:srgbClr val="B7791F"/>
                </a:solidFill>
                <a:latin typeface="微软雅黑"/>
              </a:rPr>
              <a:t>而那个信念——就是</a:t>
            </a:r>
            <a:r>
              <a:rPr sz="3200" b="1">
                <a:solidFill>
                  <a:srgbClr val="B7791F"/>
                </a:solidFill>
                <a:latin typeface="微软雅黑"/>
              </a:rPr>
              <a:t>志向</a:t>
            </a:r>
            <a:r>
              <a:rPr sz="2800" b="1">
                <a:solidFill>
                  <a:srgbClr val="B7791F"/>
                </a:solidFill>
                <a:latin typeface="微软雅黑"/>
              </a:rPr>
              <a:t>。</a:t>
            </a:r>
          </a:p>
        </p:txBody>
      </p:sp>
      <p:sp>
        <p:nvSpPr>
          <p:cNvPr id="4" name="Rectangle 3"/>
          <p:cNvSpPr/>
          <p:nvPr/>
        </p:nvSpPr>
        <p:spPr>
          <a:xfrm>
            <a:off x="3047923" y="4754880"/>
            <a:ext cx="6095847" cy="254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097280" y="137160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教育的方向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97280" y="2194560"/>
            <a:ext cx="1005840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"/>
              </a:spcAft>
            </a:pPr>
            <a:r>
              <a:rPr sz="2200" b="0">
                <a:solidFill>
                  <a:srgbClr val="1E293B"/>
                </a:solidFill>
                <a:latin typeface="微软雅黑"/>
              </a:rPr>
              <a:t>不是教孩子“记住更多答案”，</a:t>
            </a:r>
          </a:p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  <a:spcAft>
                <a:spcPts val="400"/>
              </a:spcAft>
            </a:pPr>
            <a:r>
              <a:rPr sz="2200" b="0">
                <a:solidFill>
                  <a:srgbClr val="1E293B"/>
                </a:solidFill>
                <a:latin typeface="微软雅黑"/>
              </a:rPr>
              <a:t>是帮孩子找到那个“让他愿意为了一个问题</a:t>
            </a:r>
            <a:r>
              <a:rPr sz="2200" b="0">
                <a:solidFill>
                  <a:srgbClr val="B7791F"/>
                </a:solidFill>
                <a:latin typeface="微软雅黑"/>
              </a:rPr>
              <a:t>挖到底”的理由。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572000"/>
            <a:ext cx="1036289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600" b="1">
                <a:solidFill>
                  <a:srgbClr val="1D4ED8"/>
                </a:solidFill>
                <a:latin typeface="微软雅黑"/>
              </a:defRPr>
            </a:pPr>
            <a:r>
              <a:t>在评论区留言“树立远大志向方案”，获取完整方案</a:t>
            </a:r>
          </a:p>
        </p:txBody>
      </p:sp>
      <p:sp>
        <p:nvSpPr>
          <p:cNvPr id="5" name="Rectangle 4"/>
          <p:cNvSpPr/>
          <p:nvPr/>
        </p:nvSpPr>
        <p:spPr>
          <a:xfrm>
            <a:off x="4952847" y="5074920"/>
            <a:ext cx="2286000" cy="38100"/>
          </a:xfrm>
          <a:prstGeom prst="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